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Nunito"/>
      <p:regular r:id="rId16"/>
      <p:bold r:id="rId17"/>
      <p:italic r:id="rId18"/>
      <p:boldItalic r:id="rId19"/>
    </p:embeddedFont>
    <p:embeddedFont>
      <p:font typeface="Maven Pro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avenPro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MavenPr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Nunito-bold.fntdata"/><Relationship Id="rId16" Type="http://schemas.openxmlformats.org/officeDocument/2006/relationships/font" Target="fonts/Nuni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boldItalic.fntdata"/><Relationship Id="rId6" Type="http://schemas.openxmlformats.org/officeDocument/2006/relationships/slide" Target="slides/slide1.xml"/><Relationship Id="rId18" Type="http://schemas.openxmlformats.org/officeDocument/2006/relationships/font" Target="fonts/Nuni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1a212b516f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1a212b516f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19a7813df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19a7813d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19a505f409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19a505f409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19a7813df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19a7813df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19a7813df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19a7813df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19a7813df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19a7813df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1a212b516f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1a212b516f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1a212b516f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1a212b516f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1a212b516f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1a212b516f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s.cdc.gov/grasp/fluview/fluportaldashboard.html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-26550" y="731050"/>
            <a:ext cx="9197100" cy="26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03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Sneeze-Free Zones, </a:t>
            </a:r>
            <a:endParaRPr sz="403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03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Grandma-Approved </a:t>
            </a:r>
            <a:endParaRPr sz="403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03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Travel Guide</a:t>
            </a:r>
            <a:endParaRPr sz="4210"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3947400" y="3970100"/>
            <a:ext cx="1249200" cy="4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000000"/>
                </a:solidFill>
              </a:rPr>
              <a:t>Team 3</a:t>
            </a:r>
            <a:endParaRPr sz="2100">
              <a:solidFill>
                <a:srgbClr val="000000"/>
              </a:solidFill>
            </a:endParaRPr>
          </a:p>
        </p:txBody>
      </p:sp>
      <p:sp>
        <p:nvSpPr>
          <p:cNvPr id="279" name="Google Shape;279;p13"/>
          <p:cNvSpPr txBox="1"/>
          <p:nvPr/>
        </p:nvSpPr>
        <p:spPr>
          <a:xfrm>
            <a:off x="3722850" y="4389750"/>
            <a:ext cx="169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Nunito"/>
                <a:ea typeface="Nunito"/>
                <a:cs typeface="Nunito"/>
                <a:sym typeface="Nunito"/>
              </a:rPr>
              <a:t>12-02-2024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0" name="Google Shape;280;p13"/>
          <p:cNvSpPr txBox="1"/>
          <p:nvPr/>
        </p:nvSpPr>
        <p:spPr>
          <a:xfrm>
            <a:off x="62175" y="4723950"/>
            <a:ext cx="5439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KK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81" name="Google Shape;28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600" y="3123425"/>
            <a:ext cx="2511899" cy="141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8400" y="2665025"/>
            <a:ext cx="1852041" cy="202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2"/>
          <p:cNvSpPr txBox="1"/>
          <p:nvPr>
            <p:ph type="title"/>
          </p:nvPr>
        </p:nvSpPr>
        <p:spPr>
          <a:xfrm>
            <a:off x="1643100" y="1013250"/>
            <a:ext cx="5857800" cy="311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/>
              <a:t>Let’s find out</a:t>
            </a:r>
            <a:r>
              <a:rPr lang="en-GB"/>
              <a:t>, </a:t>
            </a:r>
            <a:r>
              <a:rPr lang="en-GB" sz="3200"/>
              <a:t>did we make it to Grandma in Miami Beach without getting sick?</a:t>
            </a:r>
            <a:endParaRPr sz="3200"/>
          </a:p>
        </p:txBody>
      </p:sp>
      <p:sp>
        <p:nvSpPr>
          <p:cNvPr id="350" name="Google Shape;350;p22"/>
          <p:cNvSpPr txBox="1"/>
          <p:nvPr/>
        </p:nvSpPr>
        <p:spPr>
          <a:xfrm>
            <a:off x="108775" y="139850"/>
            <a:ext cx="6216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DA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4"/>
          <p:cNvSpPr txBox="1"/>
          <p:nvPr>
            <p:ph type="title"/>
          </p:nvPr>
        </p:nvSpPr>
        <p:spPr>
          <a:xfrm>
            <a:off x="1064450" y="1227975"/>
            <a:ext cx="78783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lang="en-GB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Daniel Allen, Head Engineer</a:t>
            </a:r>
            <a:endParaRPr b="0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lang="en-GB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Kiley Karecki, Project Manager</a:t>
            </a:r>
            <a:endParaRPr b="0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lang="en-GB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Israel Flores, Backend Development</a:t>
            </a:r>
            <a:endParaRPr b="0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lang="en-GB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Huiyan (Annie) Ouyang, Data Visualization Specialist</a:t>
            </a:r>
            <a:endParaRPr b="0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lang="en-GB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Saswata Chakraborty, Data Analyst</a:t>
            </a:r>
            <a:endParaRPr sz="2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4"/>
          <p:cNvSpPr txBox="1"/>
          <p:nvPr>
            <p:ph idx="4294967295" type="subTitle"/>
          </p:nvPr>
        </p:nvSpPr>
        <p:spPr>
          <a:xfrm>
            <a:off x="953600" y="7759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800"/>
              <a:t>Team Members:</a:t>
            </a:r>
            <a:endParaRPr b="1" sz="1800"/>
          </a:p>
        </p:txBody>
      </p:sp>
      <p:sp>
        <p:nvSpPr>
          <p:cNvPr id="289" name="Google Shape;289;p14"/>
          <p:cNvSpPr txBox="1"/>
          <p:nvPr/>
        </p:nvSpPr>
        <p:spPr>
          <a:xfrm>
            <a:off x="62175" y="4723950"/>
            <a:ext cx="5439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KK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 txBox="1"/>
          <p:nvPr>
            <p:ph type="ctrTitle"/>
          </p:nvPr>
        </p:nvSpPr>
        <p:spPr>
          <a:xfrm>
            <a:off x="435525" y="372900"/>
            <a:ext cx="8320800" cy="43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Vacation time is here, but so is Flu Season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</a:t>
            </a:r>
            <a:r>
              <a:rPr lang="en-GB" sz="1950"/>
              <a:t>Objective: Travel by car from Los Angeles, CA to visit Grandma in Miami Beach, FL </a:t>
            </a:r>
            <a:r>
              <a:rPr lang="en-GB" sz="1950"/>
              <a:t>somewhere between March 9 to May 4 for Season 2023-24</a:t>
            </a:r>
            <a:endParaRPr sz="1950"/>
          </a:p>
        </p:txBody>
      </p:sp>
      <p:sp>
        <p:nvSpPr>
          <p:cNvPr id="295" name="Google Shape;295;p15"/>
          <p:cNvSpPr txBox="1"/>
          <p:nvPr/>
        </p:nvSpPr>
        <p:spPr>
          <a:xfrm>
            <a:off x="62175" y="4723950"/>
            <a:ext cx="5439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KK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6" name="Google Shape;29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450" y="1785923"/>
            <a:ext cx="1099800" cy="157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6800" y="1785925"/>
            <a:ext cx="1872824" cy="1404626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5"/>
          <p:cNvSpPr/>
          <p:nvPr/>
        </p:nvSpPr>
        <p:spPr>
          <a:xfrm>
            <a:off x="1437375" y="1754817"/>
            <a:ext cx="5112425" cy="1646300"/>
          </a:xfrm>
          <a:custGeom>
            <a:rect b="b" l="l" r="r" t="t"/>
            <a:pathLst>
              <a:path extrusionOk="0" h="65852" w="204497">
                <a:moveTo>
                  <a:pt x="0" y="22110"/>
                </a:moveTo>
                <a:cubicBezTo>
                  <a:pt x="2590" y="20660"/>
                  <a:pt x="6683" y="10818"/>
                  <a:pt x="15540" y="13408"/>
                </a:cubicBezTo>
                <a:cubicBezTo>
                  <a:pt x="24398" y="15998"/>
                  <a:pt x="41284" y="35060"/>
                  <a:pt x="53145" y="37650"/>
                </a:cubicBezTo>
                <a:cubicBezTo>
                  <a:pt x="65007" y="40240"/>
                  <a:pt x="77282" y="33869"/>
                  <a:pt x="86709" y="28948"/>
                </a:cubicBezTo>
                <a:cubicBezTo>
                  <a:pt x="96136" y="24027"/>
                  <a:pt x="100229" y="10042"/>
                  <a:pt x="109708" y="8125"/>
                </a:cubicBezTo>
                <a:cubicBezTo>
                  <a:pt x="119187" y="6209"/>
                  <a:pt x="136331" y="9110"/>
                  <a:pt x="143583" y="17449"/>
                </a:cubicBezTo>
                <a:cubicBezTo>
                  <a:pt x="150835" y="25788"/>
                  <a:pt x="145345" y="50702"/>
                  <a:pt x="153218" y="58161"/>
                </a:cubicBezTo>
                <a:cubicBezTo>
                  <a:pt x="161091" y="65620"/>
                  <a:pt x="188855" y="68936"/>
                  <a:pt x="190823" y="62202"/>
                </a:cubicBezTo>
                <a:cubicBezTo>
                  <a:pt x="192791" y="55468"/>
                  <a:pt x="166840" y="28119"/>
                  <a:pt x="165027" y="17759"/>
                </a:cubicBezTo>
                <a:cubicBezTo>
                  <a:pt x="163214" y="7400"/>
                  <a:pt x="173367" y="-318"/>
                  <a:pt x="179945" y="45"/>
                </a:cubicBezTo>
                <a:cubicBezTo>
                  <a:pt x="186523" y="408"/>
                  <a:pt x="200405" y="16620"/>
                  <a:pt x="204497" y="1993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9" name="Google Shape;299;p15"/>
          <p:cNvSpPr/>
          <p:nvPr/>
        </p:nvSpPr>
        <p:spPr>
          <a:xfrm rot="987119">
            <a:off x="6549784" y="2097771"/>
            <a:ext cx="326258" cy="34191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0" name="Google Shape;300;p15"/>
          <p:cNvSpPr/>
          <p:nvPr/>
        </p:nvSpPr>
        <p:spPr>
          <a:xfrm rot="-1498874">
            <a:off x="1180949" y="2144404"/>
            <a:ext cx="349497" cy="341849"/>
          </a:xfrm>
          <a:prstGeom prst="leftArrow">
            <a:avLst>
              <a:gd fmla="val 50000" name="adj1"/>
              <a:gd fmla="val 59064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6"/>
          <p:cNvSpPr txBox="1"/>
          <p:nvPr>
            <p:ph type="title"/>
          </p:nvPr>
        </p:nvSpPr>
        <p:spPr>
          <a:xfrm>
            <a:off x="2588700" y="3574050"/>
            <a:ext cx="3736800" cy="5295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-GB" sz="1100" u="sng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https://gis.cdc.gov/grasp/fluview/fluportaldashboard.html</a:t>
            </a:r>
            <a:endParaRPr/>
          </a:p>
        </p:txBody>
      </p:sp>
      <p:sp>
        <p:nvSpPr>
          <p:cNvPr id="306" name="Google Shape;306;p16"/>
          <p:cNvSpPr txBox="1"/>
          <p:nvPr/>
        </p:nvSpPr>
        <p:spPr>
          <a:xfrm>
            <a:off x="62175" y="4723950"/>
            <a:ext cx="5439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KK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7" name="Google Shape;30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8721" y="1118196"/>
            <a:ext cx="3936750" cy="221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7"/>
          <p:cNvSpPr txBox="1"/>
          <p:nvPr>
            <p:ph type="ctrTitle"/>
          </p:nvPr>
        </p:nvSpPr>
        <p:spPr>
          <a:xfrm>
            <a:off x="536525" y="652619"/>
            <a:ext cx="4133100" cy="10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SQLite, and why?</a:t>
            </a:r>
            <a:endParaRPr/>
          </a:p>
        </p:txBody>
      </p:sp>
      <p:sp>
        <p:nvSpPr>
          <p:cNvPr id="313" name="Google Shape;313;p17"/>
          <p:cNvSpPr txBox="1"/>
          <p:nvPr>
            <p:ph idx="1" type="subTitle"/>
          </p:nvPr>
        </p:nvSpPr>
        <p:spPr>
          <a:xfrm>
            <a:off x="1005900" y="2571750"/>
            <a:ext cx="7132200" cy="23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Works well for low to medium traffic websites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Easily handles the 1300 data points we used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Ideal for building and testing the project without needing a remote database</a:t>
            </a:r>
            <a:endParaRPr/>
          </a:p>
        </p:txBody>
      </p:sp>
      <p:sp>
        <p:nvSpPr>
          <p:cNvPr id="314" name="Google Shape;314;p17"/>
          <p:cNvSpPr txBox="1"/>
          <p:nvPr/>
        </p:nvSpPr>
        <p:spPr>
          <a:xfrm>
            <a:off x="62175" y="4723950"/>
            <a:ext cx="5439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KK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8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8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51" y="552512"/>
            <a:ext cx="8855900" cy="399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9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9"/>
          <p:cNvSpPr txBox="1"/>
          <p:nvPr>
            <p:ph idx="1" type="subTitle"/>
          </p:nvPr>
        </p:nvSpPr>
        <p:spPr>
          <a:xfrm>
            <a:off x="6286500" y="988025"/>
            <a:ext cx="2749800" cy="31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New Mexico</a:t>
            </a:r>
            <a:r>
              <a:rPr lang="en-GB"/>
              <a:t> had the highest flu activity but showed a steady decline.</a:t>
            </a:r>
            <a:endParaRPr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California and Florida had moderate initial activity levels but reduced substantially over time.</a:t>
            </a:r>
            <a:endParaRPr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Texas exhibited consistently low flu activity levels.</a:t>
            </a:r>
            <a:endParaRPr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Other states (Alabama, Louisiana) followed varying declining trends.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9"/>
          <p:cNvSpPr txBox="1"/>
          <p:nvPr/>
        </p:nvSpPr>
        <p:spPr>
          <a:xfrm>
            <a:off x="140175" y="4690600"/>
            <a:ext cx="463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HO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29" name="Google Shape;3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25" y="442050"/>
            <a:ext cx="6245550" cy="39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0"/>
          <p:cNvSpPr txBox="1"/>
          <p:nvPr>
            <p:ph type="title"/>
          </p:nvPr>
        </p:nvSpPr>
        <p:spPr>
          <a:xfrm>
            <a:off x="1652800" y="1153450"/>
            <a:ext cx="4928100" cy="111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Coding the Map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35" name="Google Shape;335;p20"/>
          <p:cNvSpPr txBox="1"/>
          <p:nvPr>
            <p:ph idx="1" type="body"/>
          </p:nvPr>
        </p:nvSpPr>
        <p:spPr>
          <a:xfrm>
            <a:off x="1388550" y="2518075"/>
            <a:ext cx="6366900" cy="18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en-GB" sz="1460">
                <a:latin typeface="Maven Pro"/>
                <a:ea typeface="Maven Pro"/>
                <a:cs typeface="Maven Pro"/>
                <a:sym typeface="Maven Pro"/>
              </a:rPr>
              <a:t>Leaflet: used for interactive mapping and dynamic visualizations</a:t>
            </a:r>
            <a:endParaRPr b="1" sz="146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b="1" sz="146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en-GB" sz="1460">
                <a:latin typeface="Maven Pro"/>
                <a:ea typeface="Maven Pro"/>
                <a:cs typeface="Maven Pro"/>
                <a:sym typeface="Maven Pro"/>
              </a:rPr>
              <a:t>D3: added to provide additional data visualizations and manipulation of the map</a:t>
            </a:r>
            <a:endParaRPr b="1" sz="146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b="1" sz="146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en-GB" sz="1460">
                <a:latin typeface="Maven Pro"/>
                <a:ea typeface="Maven Pro"/>
                <a:cs typeface="Maven Pro"/>
                <a:sym typeface="Maven Pro"/>
              </a:rPr>
              <a:t>Flask: used on the backend to help serve data and visualizations, this was used alongside Python</a:t>
            </a:r>
            <a:endParaRPr b="1" sz="146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36" name="Google Shape;336;p20"/>
          <p:cNvSpPr txBox="1"/>
          <p:nvPr/>
        </p:nvSpPr>
        <p:spPr>
          <a:xfrm>
            <a:off x="108775" y="139850"/>
            <a:ext cx="6216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DA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1"/>
          <p:cNvSpPr txBox="1"/>
          <p:nvPr>
            <p:ph type="title"/>
          </p:nvPr>
        </p:nvSpPr>
        <p:spPr>
          <a:xfrm>
            <a:off x="1388550" y="283250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400"/>
              <a:t>What’s on the Heat Map?</a:t>
            </a:r>
            <a:endParaRPr sz="4400"/>
          </a:p>
        </p:txBody>
      </p:sp>
      <p:sp>
        <p:nvSpPr>
          <p:cNvPr id="342" name="Google Shape;342;p2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Each major city in the Southern US is tracked with data showing the city and state name, acuity level (</a:t>
            </a:r>
            <a:r>
              <a:rPr lang="en-GB"/>
              <a:t>a measure of the severity of a patient's illness or medical condition), and activity level (low, minimal, moderate, high, and very high)</a:t>
            </a:r>
            <a:endParaRPr/>
          </a:p>
        </p:txBody>
      </p:sp>
      <p:pic>
        <p:nvPicPr>
          <p:cNvPr id="343" name="Google Shape;343;p21"/>
          <p:cNvPicPr preferRelativeResize="0"/>
          <p:nvPr/>
        </p:nvPicPr>
        <p:blipFill rotWithShape="1">
          <a:blip r:embed="rId3">
            <a:alphaModFix/>
          </a:blip>
          <a:srcRect b="32288" l="0" r="0" t="23631"/>
          <a:stretch/>
        </p:blipFill>
        <p:spPr>
          <a:xfrm>
            <a:off x="3362325" y="3823500"/>
            <a:ext cx="2419350" cy="831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1"/>
          <p:cNvSpPr txBox="1"/>
          <p:nvPr/>
        </p:nvSpPr>
        <p:spPr>
          <a:xfrm>
            <a:off x="108775" y="139850"/>
            <a:ext cx="6216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DA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